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5" r:id="rId3"/>
    <p:sldId id="289" r:id="rId4"/>
    <p:sldId id="291" r:id="rId5"/>
    <p:sldId id="296" r:id="rId6"/>
    <p:sldId id="309" r:id="rId7"/>
    <p:sldId id="310" r:id="rId8"/>
    <p:sldId id="292" r:id="rId9"/>
    <p:sldId id="297" r:id="rId10"/>
    <p:sldId id="303" r:id="rId11"/>
    <p:sldId id="302" r:id="rId12"/>
    <p:sldId id="304" r:id="rId13"/>
    <p:sldId id="311" r:id="rId14"/>
    <p:sldId id="290" r:id="rId15"/>
    <p:sldId id="301" r:id="rId16"/>
    <p:sldId id="305" r:id="rId17"/>
    <p:sldId id="306" r:id="rId18"/>
    <p:sldId id="300" r:id="rId19"/>
    <p:sldId id="307" r:id="rId20"/>
    <p:sldId id="299" r:id="rId21"/>
    <p:sldId id="308" r:id="rId22"/>
    <p:sldId id="312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на Зайцева" initials="АЗ" lastIdx="1" clrIdx="0">
    <p:extLst>
      <p:ext uri="{19B8F6BF-5375-455C-9EA6-DF929625EA0E}">
        <p15:presenceInfo xmlns:p15="http://schemas.microsoft.com/office/powerpoint/2012/main" userId="940af10fe8e79f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79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29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64423-3EE9-4918-B9EF-769EA054A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1C0F76-2679-4E12-AABB-A58516270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0C3A42-6051-4193-BC1E-DABF8DCE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D9CEF8-00A4-4823-BFC3-5C52F9A7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7414B-4BA4-4009-AB31-DF00C406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79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08C41-FE3A-4745-8E34-CA1C90C5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62B1F8-F375-4B3A-8900-C5E15D390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7F9B89-484E-4EF8-927B-D715CA40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1571FD-12E9-4B0E-8F24-D4811C57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2A8325-B411-4ECC-90D3-6496011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93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92EA48-6781-41F5-8229-21FAF1728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DD3BF5-8631-4157-920F-6BAC88E0F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8A01EA-1BDF-42D6-B2C0-ABD1307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A19A3D-AF28-4446-B1EE-7CB2DD42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2EDB5F-2F4D-498A-97F4-E7C6DBE1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7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EF904-A553-480F-A056-1641CE14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48AD66-B8BA-4E2D-9FAF-0BBDCF10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9FF655-DD90-4549-B948-94D8FC1A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8781E2-B3D4-4514-9610-FA392AB92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93C126-33B3-40F5-B8DD-3926E747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4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6B576-8A9A-48A5-B6A0-11BD6C4D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1AD1C2-D9ED-4560-BE0C-5CDD51A18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F4EC98-9B2A-496C-BD1E-8FE564B1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BE9B1D-B394-45A0-A9FC-6B86FC01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3AF88F-42FF-4DD5-837F-1AADE53A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01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66502-A363-4536-967B-8953D2FD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193C4C-CB44-4E49-AF80-14BF5424A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576539-FCF3-45F9-B39C-FC1E34CFB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2C2DE3-61ED-4B49-8701-8F0FAAD3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9C6BB5-762F-4769-8EAE-4716D5C0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D4BBB4-547C-445E-943A-4DE4325A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9A35A-F40E-425C-8423-88D1EB66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BDF20D-ED0B-4166-B70B-DAD898D7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02A965-504A-4D3C-A169-B674BF5DE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B23ED1-043C-4733-8E4C-5FE078990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DCF9457-C90A-4EE7-A960-DBEA1B95B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6AC114-9D9F-4DBC-945D-B94B288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7B4D4B-95E5-46EB-ACCE-1F27647B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7ED180A-36C4-41EB-9C6C-59BB1F08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17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A5234-EBFD-4968-B824-F9EF603E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992CA7-2360-4EB0-882E-6DCB3A45E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11CD1F-1895-4C89-A081-438208F9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54E82F-F1E7-4B57-8A34-7E7FC23C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96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66AB994-5E01-4CB8-9031-7406F5DBF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B746A2-D562-4D1D-8D05-C53E9EE1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2FB504-BE59-4DE5-85F5-1847A1D5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03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EB5F7-E41B-49FA-80A6-9151BCC1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00D1E1-DBBB-4E1B-B2B6-627034368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4936C8-CA14-44A6-A365-41CE978F7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C6D5DE-12DA-433D-ACE9-C33842B5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EBB9E8-857D-4AF9-A27F-F0CB93D7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F89E38-1A87-40A7-A99D-26E89A25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38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0A1AD-EE2B-4D02-B193-AF8578DC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10C0BA-6856-43CA-AD65-DB3584B13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46CF63A-07AD-4D9B-9B6E-CECC58B6E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8CA389-AA60-4AD1-97C1-B3CA9D30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7629F0-B0AF-4750-8EC1-915A357B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2DE999-7A1E-4381-B671-8D21FDA5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0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5914D-05F6-4814-8F67-3185F16E6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06878F-D4EB-4C71-8ED7-F6A37C812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EB9EF3-6357-4027-94CE-87EF50F74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BDA97-505D-4226-AFB5-CF95F3210CA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CC5695-5929-442F-A8CF-6C49802DF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E85E00-EFE6-480A-82AF-142365D95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49703-5A97-4A9D-9E41-A087457F5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38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4212" y="2606984"/>
            <a:ext cx="11710737" cy="1280568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Century Gothic" panose="020B0502020202020204" pitchFamily="34" charset="0"/>
                <a:cs typeface="Arial" panose="020B0604020202020204" pitchFamily="34" charset="0"/>
              </a:rPr>
              <a:t>Применение методов машинного обучения для обнаружения разливов нефти на аэрофотоснимках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549914" y="4611573"/>
            <a:ext cx="7002484" cy="2246427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latin typeface="Century Gothic" panose="020B0502020202020204" pitchFamily="34" charset="0"/>
                <a:cs typeface="Arial" panose="020B0604020202020204" pitchFamily="34" charset="0"/>
              </a:rPr>
              <a:t>Выполнил: </a:t>
            </a:r>
            <a:endParaRPr lang="en-US" sz="1800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800" dirty="0">
                <a:latin typeface="Century Gothic" panose="020B0502020202020204" pitchFamily="34" charset="0"/>
                <a:cs typeface="Arial" panose="020B0604020202020204" pitchFamily="34" charset="0"/>
              </a:rPr>
              <a:t>Зайцева А.А., АС-20-04</a:t>
            </a:r>
          </a:p>
          <a:p>
            <a:pPr algn="l"/>
            <a:r>
              <a:rPr lang="ru-RU" sz="1800" dirty="0">
                <a:latin typeface="Century Gothic" panose="020B0502020202020204" pitchFamily="34" charset="0"/>
                <a:cs typeface="Arial" panose="020B0604020202020204" pitchFamily="34" charset="0"/>
              </a:rPr>
              <a:t>Научный руководитель:</a:t>
            </a:r>
          </a:p>
          <a:p>
            <a:pPr algn="l"/>
            <a:r>
              <a:rPr lang="ru-RU" sz="1800" dirty="0" err="1">
                <a:latin typeface="Century Gothic" panose="020B0502020202020204" pitchFamily="34" charset="0"/>
                <a:cs typeface="Arial" panose="020B0604020202020204" pitchFamily="34" charset="0"/>
              </a:rPr>
              <a:t>Тупысев</a:t>
            </a:r>
            <a:r>
              <a:rPr lang="ru-RU" sz="1800" dirty="0">
                <a:latin typeface="Century Gothic" panose="020B0502020202020204" pitchFamily="34" charset="0"/>
                <a:cs typeface="Arial" panose="020B0604020202020204" pitchFamily="34" charset="0"/>
              </a:rPr>
              <a:t> А.М., старший преподаватель</a:t>
            </a:r>
          </a:p>
          <a:p>
            <a:pPr algn="l"/>
            <a:endParaRPr lang="ru-RU" sz="18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3421" y="277768"/>
            <a:ext cx="8141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  <a:cs typeface="Arial" panose="020B0604020202020204" pitchFamily="34" charset="0"/>
              </a:rPr>
              <a:t>Министерство образования и науки Российской Федерации</a:t>
            </a:r>
          </a:p>
          <a:p>
            <a:pPr algn="ctr"/>
            <a:r>
              <a:rPr lang="ru-RU" sz="2000" dirty="0">
                <a:latin typeface="Century Gothic" panose="020B0502020202020204" pitchFamily="34" charset="0"/>
                <a:cs typeface="Arial" panose="020B0604020202020204" pitchFamily="34" charset="0"/>
              </a:rPr>
              <a:t>РГУ нефти и газа (НИУ) имени И.М. Губкина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18594" y="1178922"/>
            <a:ext cx="5546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  <a:cs typeface="Arial" panose="020B0604020202020204" pitchFamily="34" charset="0"/>
              </a:rPr>
              <a:t>Кафедра</a:t>
            </a:r>
          </a:p>
          <a:p>
            <a:pPr algn="ctr"/>
            <a:r>
              <a:rPr lang="ru-RU" sz="2000" dirty="0">
                <a:latin typeface="Century Gothic" panose="020B0502020202020204" pitchFamily="34" charset="0"/>
                <a:cs typeface="Arial" panose="020B0604020202020204" pitchFamily="34" charset="0"/>
              </a:rPr>
              <a:t>Автоматизированных систем управления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6643" y="6410036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Москва, 2024</a:t>
            </a:r>
          </a:p>
          <a:p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97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  <a:cs typeface="Arial" panose="020B0604020202020204" pitchFamily="34" charset="0"/>
              </a:rPr>
              <a:t>Метрики качества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6876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DEF52F1F-6F67-443F-A84A-3CE0722B4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91400" y="1199656"/>
                <a:ext cx="3500078" cy="166546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sz="2200" dirty="0">
                    <a:latin typeface="Cambria Math" panose="02040503050406030204" pitchFamily="18" charset="0"/>
                  </a:rPr>
                  <a:t>Точность </a:t>
                </a:r>
                <a:r>
                  <a:rPr lang="en-US" sz="2200" dirty="0">
                    <a:latin typeface="Cambria Math" panose="02040503050406030204" pitchFamily="18" charset="0"/>
                  </a:rPr>
                  <a:t>(Precision) </a:t>
                </a:r>
                <a14:m>
                  <m:oMath xmlns:m="http://schemas.openxmlformats.org/officeDocument/2006/math">
                    <m:r>
                      <a:rPr lang="ru-RU" sz="2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ru-RU" sz="220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ru-RU" sz="2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220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P</m:t>
                        </m:r>
                      </m:den>
                    </m:f>
                  </m:oMath>
                </a14:m>
                <a:endParaRPr lang="ru-RU" sz="220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smtClean="0">
                          <a:latin typeface="Cambria Math" panose="02040503050406030204" pitchFamily="18" charset="0"/>
                        </a:rPr>
                        <m:t>Полнота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2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20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ru-RU" sz="220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20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20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20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2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2200" dirty="0">
                  <a:latin typeface="Century Gothic" panose="020B0502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2200" dirty="0">
                  <a:latin typeface="Century Gothic" panose="020B0502020202020204" pitchFamily="34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DEF52F1F-6F67-443F-A84A-3CE0722B4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1400" y="1199656"/>
                <a:ext cx="3500078" cy="1665464"/>
              </a:xfrm>
              <a:blipFill>
                <a:blip r:embed="rId4"/>
                <a:stretch>
                  <a:fillRect l="-19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3">
                <a:extLst>
                  <a:ext uri="{FF2B5EF4-FFF2-40B4-BE49-F238E27FC236}">
                    <a16:creationId xmlns:a16="http://schemas.microsoft.com/office/drawing/2014/main" id="{FDC47230-8BE6-497B-863C-3082B345D0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864" y="3079904"/>
                <a:ext cx="5381897" cy="34653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3100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ru-RU" sz="310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ru-RU" sz="3100">
                        <a:latin typeface="Cambria Math" panose="02040503050406030204" pitchFamily="18" charset="0"/>
                      </a:rPr>
                      <m:t>True</m:t>
                    </m:r>
                    <m:r>
                      <a:rPr lang="ru-RU" sz="31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u-RU" sz="3100">
                        <a:latin typeface="Cambria Math" panose="02040503050406030204" pitchFamily="18" charset="0"/>
                      </a:rPr>
                      <m:t>Positives</m:t>
                    </m:r>
                    <m:r>
                      <a:rPr lang="ru-RU" sz="310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100" dirty="0">
                    <a:latin typeface="Century Gothic" panose="020B0502020202020204" pitchFamily="34" charset="0"/>
                  </a:rPr>
                  <a:t>– количество правильно предсказанных областей</a:t>
                </a:r>
                <a:endParaRPr lang="en-US" sz="3100" dirty="0">
                  <a:latin typeface="Century Gothic" panose="020B0502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3100" dirty="0">
                    <a:latin typeface="Century Gothic" panose="020B0502020202020204" pitchFamily="34" charset="0"/>
                  </a:rPr>
                  <a:t>FN</a:t>
                </a:r>
                <a:r>
                  <a:rPr lang="ru-RU" sz="3100" dirty="0">
                    <a:latin typeface="Century Gothic" panose="020B0502020202020204" pitchFamily="34" charset="0"/>
                  </a:rPr>
                  <a:t> (</a:t>
                </a:r>
                <a:r>
                  <a:rPr lang="en-US" sz="3100" dirty="0">
                    <a:latin typeface="Century Gothic" panose="020B0502020202020204" pitchFamily="34" charset="0"/>
                  </a:rPr>
                  <a:t>False Negative</a:t>
                </a:r>
                <a:r>
                  <a:rPr lang="ru-RU" sz="3100" dirty="0">
                    <a:latin typeface="Century Gothic" panose="020B0502020202020204" pitchFamily="34" charset="0"/>
                  </a:rPr>
                  <a:t>) – количество истинных областей, которые не удалось предсказать, то есть которые не пересеклись достаточным образом с предсказанными областями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ru-RU" sz="310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ru-RU" sz="3100" dirty="0">
                    <a:latin typeface="Century Gothic" panose="020B0502020202020204" pitchFamily="34" charset="0"/>
                  </a:rPr>
                  <a:t> (</a:t>
                </a:r>
                <a:r>
                  <a:rPr lang="en-US" sz="3100" dirty="0">
                    <a:latin typeface="Century Gothic" panose="020B0502020202020204" pitchFamily="34" charset="0"/>
                  </a:rPr>
                  <a:t>False</a:t>
                </a:r>
                <a:r>
                  <a:rPr lang="ru-RU" sz="3100" dirty="0">
                    <a:latin typeface="Century Gothic" panose="020B0502020202020204" pitchFamily="34" charset="0"/>
                  </a:rPr>
                  <a:t> </a:t>
                </a:r>
                <a:r>
                  <a:rPr lang="ru-RU" sz="3100" dirty="0" err="1">
                    <a:latin typeface="Century Gothic" panose="020B0502020202020204" pitchFamily="34" charset="0"/>
                  </a:rPr>
                  <a:t>Positives</a:t>
                </a:r>
                <a:r>
                  <a:rPr lang="ru-RU" sz="3100" dirty="0">
                    <a:latin typeface="Century Gothic" panose="020B0502020202020204" pitchFamily="34" charset="0"/>
                  </a:rPr>
                  <a:t>) – количество неправильно предсказанных областей, то есть областей, у которых </a:t>
                </a:r>
                <a:r>
                  <a:rPr lang="en-US" sz="3100" dirty="0" err="1">
                    <a:latin typeface="Century Gothic" panose="020B0502020202020204" pitchFamily="34" charset="0"/>
                  </a:rPr>
                  <a:t>IoU</a:t>
                </a:r>
                <a:r>
                  <a:rPr lang="ru-RU" sz="3100" dirty="0">
                    <a:latin typeface="Century Gothic" panose="020B0502020202020204" pitchFamily="34" charset="0"/>
                  </a:rPr>
                  <a:t> пересечения с истинными областями меньше порогового значения</a:t>
                </a:r>
              </a:p>
              <a:p>
                <a:pPr>
                  <a:lnSpc>
                    <a:spcPct val="150000"/>
                  </a:lnSpc>
                </a:pPr>
                <a:endParaRPr lang="ru-RU" sz="2200" dirty="0">
                  <a:latin typeface="Century Gothic" panose="020B0502020202020204" pitchFamily="34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5" name="Объект 3">
                <a:extLst>
                  <a:ext uri="{FF2B5EF4-FFF2-40B4-BE49-F238E27FC236}">
                    <a16:creationId xmlns:a16="http://schemas.microsoft.com/office/drawing/2014/main" id="{FDC47230-8BE6-497B-863C-3082B345D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864" y="3079904"/>
                <a:ext cx="5381897" cy="3465398"/>
              </a:xfrm>
              <a:prstGeom prst="rect">
                <a:avLst/>
              </a:prstGeom>
              <a:blipFill>
                <a:blip r:embed="rId5"/>
                <a:stretch>
                  <a:fillRect l="-566" t="-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B1F966-A0E0-4669-B63B-2AA797E96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83" y="1377930"/>
            <a:ext cx="4717167" cy="520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82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  <a:cs typeface="Arial" panose="020B0604020202020204" pitchFamily="34" charset="0"/>
              </a:rPr>
              <a:t>Метрики качества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5F5693A-CA62-41D7-A68E-329AC262A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65013"/>
            <a:ext cx="5560961" cy="42286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93CDD0-7562-4431-AC01-FC1FEBDAF94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5964" y="1700602"/>
            <a:ext cx="4832445" cy="4618918"/>
          </a:xfrm>
          <a:prstGeom prst="rect">
            <a:avLst/>
          </a:prstGeom>
        </p:spPr>
      </p:pic>
      <p:sp>
        <p:nvSpPr>
          <p:cNvPr id="11" name="Объект 3">
            <a:extLst>
              <a:ext uri="{FF2B5EF4-FFF2-40B4-BE49-F238E27FC236}">
                <a16:creationId xmlns:a16="http://schemas.microsoft.com/office/drawing/2014/main" id="{0E384938-B437-4131-82ED-C50538E0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878" y="1117601"/>
            <a:ext cx="5560960" cy="16654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Средняя точность (</a:t>
            </a:r>
            <a:r>
              <a:rPr lang="en-US" sz="2200" dirty="0">
                <a:latin typeface="Century Gothic" panose="020B0502020202020204" pitchFamily="34" charset="0"/>
              </a:rPr>
              <a:t>Average precision </a:t>
            </a:r>
            <a:r>
              <a:rPr lang="ru-RU" sz="2200" dirty="0">
                <a:latin typeface="Century Gothic" panose="020B0502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435CA-32A0-4A02-8683-9632C8EA1FCC}"/>
              </a:ext>
            </a:extLst>
          </p:cNvPr>
          <p:cNvSpPr txBox="1"/>
          <p:nvPr/>
        </p:nvSpPr>
        <p:spPr>
          <a:xfrm>
            <a:off x="1166876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4583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  <a:cs typeface="Arial" panose="020B0604020202020204" pitchFamily="34" charset="0"/>
              </a:rPr>
              <a:t>Сравнение версий модели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2593D19-BAAB-4C45-952D-D49851B6F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75543"/>
              </p:ext>
            </p:extLst>
          </p:nvPr>
        </p:nvGraphicFramePr>
        <p:xfrm>
          <a:off x="625034" y="1377931"/>
          <a:ext cx="11373925" cy="4922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2333">
                  <a:extLst>
                    <a:ext uri="{9D8B030D-6E8A-4147-A177-3AD203B41FA5}">
                      <a16:colId xmlns:a16="http://schemas.microsoft.com/office/drawing/2014/main" val="3501534978"/>
                    </a:ext>
                  </a:extLst>
                </a:gridCol>
                <a:gridCol w="1720851">
                  <a:extLst>
                    <a:ext uri="{9D8B030D-6E8A-4147-A177-3AD203B41FA5}">
                      <a16:colId xmlns:a16="http://schemas.microsoft.com/office/drawing/2014/main" val="2093425998"/>
                    </a:ext>
                  </a:extLst>
                </a:gridCol>
                <a:gridCol w="1603270">
                  <a:extLst>
                    <a:ext uri="{9D8B030D-6E8A-4147-A177-3AD203B41FA5}">
                      <a16:colId xmlns:a16="http://schemas.microsoft.com/office/drawing/2014/main" val="624024411"/>
                    </a:ext>
                  </a:extLst>
                </a:gridCol>
                <a:gridCol w="2393288">
                  <a:extLst>
                    <a:ext uri="{9D8B030D-6E8A-4147-A177-3AD203B41FA5}">
                      <a16:colId xmlns:a16="http://schemas.microsoft.com/office/drawing/2014/main" val="1439003876"/>
                    </a:ext>
                  </a:extLst>
                </a:gridCol>
                <a:gridCol w="2974183">
                  <a:extLst>
                    <a:ext uri="{9D8B030D-6E8A-4147-A177-3AD203B41FA5}">
                      <a16:colId xmlns:a16="http://schemas.microsoft.com/office/drawing/2014/main" val="2098726739"/>
                    </a:ext>
                  </a:extLst>
                </a:gridCol>
              </a:tblGrid>
              <a:tr h="1759238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Точность (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Полнота (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Recall </a:t>
                      </a: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Пересечение (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IOU</a:t>
                      </a: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Средняя точность (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AP</a:t>
                      </a: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78919"/>
                  </a:ext>
                </a:extLst>
              </a:tr>
              <a:tr h="102347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Модель S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0,800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0,414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0,320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0,741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69432"/>
                  </a:ext>
                </a:extLst>
              </a:tr>
              <a:tr h="102347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Модель M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</a:rPr>
                        <a:t>0,667</a:t>
                      </a:r>
                      <a:endParaRPr lang="ru-RU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0,480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</a:rPr>
                        <a:t>0,380</a:t>
                      </a:r>
                      <a:endParaRPr lang="ru-RU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0,77</a:t>
                      </a: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220942"/>
                  </a:ext>
                </a:extLst>
              </a:tr>
              <a:tr h="102347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Модель L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0,852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0,697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</a:rPr>
                        <a:t>0,452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0,785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97512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A80582-BB2D-46C7-8A37-5225E6CA7AC0}"/>
              </a:ext>
            </a:extLst>
          </p:cNvPr>
          <p:cNvSpPr txBox="1"/>
          <p:nvPr/>
        </p:nvSpPr>
        <p:spPr>
          <a:xfrm>
            <a:off x="1166876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48203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4992" y="5236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  <a:cs typeface="Arial" panose="020B0604020202020204" pitchFamily="34" charset="0"/>
              </a:rPr>
              <a:t>PySide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A80582-BB2D-46C7-8A37-5225E6CA7AC0}"/>
              </a:ext>
            </a:extLst>
          </p:cNvPr>
          <p:cNvSpPr txBox="1"/>
          <p:nvPr/>
        </p:nvSpPr>
        <p:spPr>
          <a:xfrm>
            <a:off x="1166876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13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9996DFD-A2EA-43A5-AE2F-336E1211FD36}"/>
              </a:ext>
            </a:extLst>
          </p:cNvPr>
          <p:cNvSpPr/>
          <p:nvPr/>
        </p:nvSpPr>
        <p:spPr>
          <a:xfrm>
            <a:off x="168468" y="1289737"/>
            <a:ext cx="119020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ru-RU" sz="2200" b="1" dirty="0">
                <a:latin typeface="Century Gothic" panose="020B0502020202020204" pitchFamily="34" charset="0"/>
              </a:rPr>
              <a:t>PySide</a:t>
            </a:r>
            <a:r>
              <a:rPr lang="ru-RU" sz="2200" dirty="0">
                <a:latin typeface="Century Gothic" panose="020B0502020202020204" pitchFamily="34" charset="0"/>
              </a:rPr>
              <a:t> — это набор библиотек для разработки графических приложений на языке программирования Python, предоставляющий привязки к фреймворку </a:t>
            </a:r>
            <a:r>
              <a:rPr lang="ru-RU" sz="2200" dirty="0" err="1">
                <a:latin typeface="Century Gothic" panose="020B0502020202020204" pitchFamily="34" charset="0"/>
              </a:rPr>
              <a:t>Qt</a:t>
            </a:r>
            <a:r>
              <a:rPr lang="ru-RU" sz="22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8A422D-8202-4E97-B32C-E606D2C48652}"/>
              </a:ext>
            </a:extLst>
          </p:cNvPr>
          <p:cNvSpPr/>
          <p:nvPr/>
        </p:nvSpPr>
        <p:spPr>
          <a:xfrm>
            <a:off x="838200" y="2808554"/>
            <a:ext cx="10515600" cy="3680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ru-RU" sz="2200" b="1" dirty="0">
                <a:latin typeface="Century Gothic" panose="020B0502020202020204" pitchFamily="34" charset="0"/>
              </a:rPr>
              <a:t>Преимущества: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Century Gothic" panose="020B0502020202020204" pitchFamily="34" charset="0"/>
              </a:rPr>
              <a:t>Кроссплатформенность 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Century Gothic" panose="020B0502020202020204" pitchFamily="34" charset="0"/>
              </a:rPr>
              <a:t>Простота и удобство разработки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Century Gothic" panose="020B0502020202020204" pitchFamily="34" charset="0"/>
              </a:rPr>
              <a:t>Лицензия </a:t>
            </a:r>
            <a:r>
              <a:rPr lang="en-US" sz="2200" dirty="0">
                <a:latin typeface="Century Gothic" panose="020B0502020202020204" pitchFamily="34" charset="0"/>
              </a:rPr>
              <a:t>LGPL</a:t>
            </a:r>
            <a:endParaRPr lang="ru-RU" sz="22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Century Gothic" panose="020B0502020202020204" pitchFamily="34" charset="0"/>
              </a:rPr>
              <a:t>Широкий диапазон возможностей </a:t>
            </a:r>
            <a:br>
              <a:rPr lang="ru-RU" sz="2200" dirty="0">
                <a:latin typeface="Century Gothic" panose="020B0502020202020204" pitchFamily="34" charset="0"/>
              </a:rPr>
            </a:br>
            <a:endParaRPr lang="ru-RU" sz="2200" dirty="0">
              <a:latin typeface="Century Gothic" panose="020B0502020202020204" pitchFamily="34" charset="0"/>
            </a:endParaRPr>
          </a:p>
        </p:txBody>
      </p:sp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1B2F6C33-E706-4443-9CD0-F18C99EB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27" y="2553003"/>
            <a:ext cx="5681854" cy="291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0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Century Gothic" panose="020B0502020202020204" pitchFamily="34" charset="0"/>
                <a:cs typeface="Arial" panose="020B0604020202020204" pitchFamily="34" charset="0"/>
              </a:rPr>
              <a:t>Разработка графического интерфейса</a:t>
            </a:r>
            <a:endParaRPr lang="ru-RU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FDF1AE-ED94-43A7-BC96-ED3314B7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61" y="2883938"/>
            <a:ext cx="5536022" cy="19880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E71BF0-5CE3-4D5B-A5DC-081085410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283" y="1776136"/>
            <a:ext cx="6082466" cy="4804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14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1FF7AD49-9FD1-456D-B400-1442AEC35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846" y="1203733"/>
            <a:ext cx="5560960" cy="16654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Диаграммы взаимодействия</a:t>
            </a:r>
          </a:p>
          <a:p>
            <a:pPr>
              <a:lnSpc>
                <a:spcPct val="15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324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C35D66B-BADC-48BC-9CA8-DC4D09F7754F}"/>
              </a:ext>
            </a:extLst>
          </p:cNvPr>
          <p:cNvSpPr/>
          <p:nvPr/>
        </p:nvSpPr>
        <p:spPr>
          <a:xfrm>
            <a:off x="394858" y="3244626"/>
            <a:ext cx="3307670" cy="3193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41EB475-A130-4B69-B454-E948DDBC51B4}"/>
              </a:ext>
            </a:extLst>
          </p:cNvPr>
          <p:cNvSpPr/>
          <p:nvPr/>
        </p:nvSpPr>
        <p:spPr>
          <a:xfrm>
            <a:off x="8114017" y="3249335"/>
            <a:ext cx="3307670" cy="3193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472" y="-90121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  <a:cs typeface="Arial" panose="020B0604020202020204" pitchFamily="34" charset="0"/>
              </a:rPr>
              <a:t>Авторизация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87340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15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DA323C-634D-42FC-97B0-E027148C54C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52" y="967109"/>
            <a:ext cx="3825240" cy="297942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Объект 3">
            <a:extLst>
              <a:ext uri="{FF2B5EF4-FFF2-40B4-BE49-F238E27FC236}">
                <a16:creationId xmlns:a16="http://schemas.microsoft.com/office/drawing/2014/main" id="{B0A45F46-F065-4599-8A58-5B8682A9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719" y="2143561"/>
            <a:ext cx="2945006" cy="166546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Возможности администратора </a:t>
            </a:r>
          </a:p>
          <a:p>
            <a:pPr>
              <a:lnSpc>
                <a:spcPct val="15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709400E-4E11-4028-8E2A-5E6578EA7A81}"/>
              </a:ext>
            </a:extLst>
          </p:cNvPr>
          <p:cNvSpPr/>
          <p:nvPr/>
        </p:nvSpPr>
        <p:spPr>
          <a:xfrm>
            <a:off x="8288919" y="2065974"/>
            <a:ext cx="3049641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Century Gothic" panose="020B0502020202020204" pitchFamily="34" charset="0"/>
              </a:rPr>
              <a:t>Возможности оператора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5DF26D-3E7C-4A9B-A1BB-EFEB69AFB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60" y="3317363"/>
            <a:ext cx="3094065" cy="30407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09C16EE-358E-43C1-99A0-348CA54E4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586" y="3317363"/>
            <a:ext cx="3141974" cy="304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1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50C3063-EA73-4ACD-BE36-82823A1C7500}"/>
              </a:ext>
            </a:extLst>
          </p:cNvPr>
          <p:cNvSpPr/>
          <p:nvPr/>
        </p:nvSpPr>
        <p:spPr>
          <a:xfrm>
            <a:off x="7432678" y="1706880"/>
            <a:ext cx="3783623" cy="4838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  <a:cs typeface="Arial" panose="020B0604020202020204" pitchFamily="34" charset="0"/>
              </a:rPr>
              <a:t>Интерфейс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16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619351-99A9-4CC0-8D12-3400E8376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954" y="1827334"/>
            <a:ext cx="5139330" cy="4434570"/>
          </a:xfrm>
          <a:prstGeom prst="rect">
            <a:avLst/>
          </a:prstGeom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CB7F3A78-5B1D-4F04-BC01-42FFAF3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06" y="994602"/>
            <a:ext cx="5560960" cy="16654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Возможности администратора </a:t>
            </a:r>
          </a:p>
          <a:p>
            <a:pPr>
              <a:lnSpc>
                <a:spcPct val="15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A5720B-42F2-44EB-8DF8-2616FC7F9AB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/>
          <a:stretch/>
        </p:blipFill>
        <p:spPr bwMode="auto">
          <a:xfrm>
            <a:off x="7556454" y="1923512"/>
            <a:ext cx="3536069" cy="44345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B8814A7D-EEE2-45A5-A80F-CAE637E4026F}"/>
              </a:ext>
            </a:extLst>
          </p:cNvPr>
          <p:cNvSpPr/>
          <p:nvPr/>
        </p:nvSpPr>
        <p:spPr>
          <a:xfrm>
            <a:off x="6187440" y="4490720"/>
            <a:ext cx="1188720" cy="154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44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6862554-F5E5-47D1-87E7-47B0308F80A7}"/>
              </a:ext>
            </a:extLst>
          </p:cNvPr>
          <p:cNvSpPr/>
          <p:nvPr/>
        </p:nvSpPr>
        <p:spPr>
          <a:xfrm>
            <a:off x="7229820" y="1863719"/>
            <a:ext cx="4220500" cy="449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  <a:cs typeface="Arial" panose="020B0604020202020204" pitchFamily="34" charset="0"/>
              </a:rPr>
              <a:t>Интерфейс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17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77F511-3DEB-4BD6-8FE2-113B8256A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50"/>
          <a:stretch/>
        </p:blipFill>
        <p:spPr>
          <a:xfrm>
            <a:off x="647523" y="1863719"/>
            <a:ext cx="5980651" cy="4255059"/>
          </a:xfrm>
          <a:prstGeom prst="rect">
            <a:avLst/>
          </a:prstGeom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CB7F3A78-5B1D-4F04-BC01-42FFAF3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084" y="1030987"/>
            <a:ext cx="5560960" cy="16654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Возможности администратора </a:t>
            </a:r>
          </a:p>
          <a:p>
            <a:pPr>
              <a:lnSpc>
                <a:spcPct val="15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924058-A454-49DE-9EEF-2D2622E4A46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18" y="1995799"/>
            <a:ext cx="3986482" cy="42550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81210494-5A65-4F7D-B6DC-6F2EEBF7B2DF}"/>
              </a:ext>
            </a:extLst>
          </p:cNvPr>
          <p:cNvSpPr/>
          <p:nvPr/>
        </p:nvSpPr>
        <p:spPr>
          <a:xfrm>
            <a:off x="5252720" y="5140960"/>
            <a:ext cx="1880580" cy="172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7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5B4B59-DA6E-4AEA-BFC1-8D361939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0" y="1899355"/>
            <a:ext cx="6345789" cy="385824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AC913A8-67D4-48BA-82BF-890E6F59E2DF}"/>
              </a:ext>
            </a:extLst>
          </p:cNvPr>
          <p:cNvSpPr/>
          <p:nvPr/>
        </p:nvSpPr>
        <p:spPr>
          <a:xfrm>
            <a:off x="7326097" y="2204768"/>
            <a:ext cx="4713503" cy="2892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18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E31F28-BA92-4E8E-9421-95F014AD355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165" y="2279381"/>
            <a:ext cx="455231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25A9D1AC-4221-4D79-BBD4-F8F0A0EBE891}"/>
              </a:ext>
            </a:extLst>
          </p:cNvPr>
          <p:cNvSpPr/>
          <p:nvPr/>
        </p:nvSpPr>
        <p:spPr>
          <a:xfrm>
            <a:off x="6561686" y="3461435"/>
            <a:ext cx="662811" cy="172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B139C75-828C-4B87-8BE2-58141829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  <a:cs typeface="Arial" panose="020B0604020202020204" pitchFamily="34" charset="0"/>
              </a:rPr>
              <a:t>Интерфейс 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2E82A1BE-A017-4B77-AA80-7A087C526F1C}"/>
              </a:ext>
            </a:extLst>
          </p:cNvPr>
          <p:cNvSpPr txBox="1">
            <a:spLocks/>
          </p:cNvSpPr>
          <p:nvPr/>
        </p:nvSpPr>
        <p:spPr>
          <a:xfrm>
            <a:off x="3338425" y="1030987"/>
            <a:ext cx="5560960" cy="1665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2200" dirty="0">
                <a:latin typeface="Century Gothic" panose="020B0502020202020204" pitchFamily="34" charset="0"/>
              </a:rPr>
              <a:t>Возможности оператора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4145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C991B8D-2E0D-471D-A021-675062AF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7" y="173207"/>
            <a:ext cx="5685104" cy="345654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BD21318-13E4-4810-91A8-226161B7066F}"/>
              </a:ext>
            </a:extLst>
          </p:cNvPr>
          <p:cNvSpPr/>
          <p:nvPr/>
        </p:nvSpPr>
        <p:spPr>
          <a:xfrm>
            <a:off x="6705600" y="1628101"/>
            <a:ext cx="4744721" cy="51994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84B53B6-BB52-430D-9BDA-923E06F750FE}"/>
              </a:ext>
            </a:extLst>
          </p:cNvPr>
          <p:cNvSpPr/>
          <p:nvPr/>
        </p:nvSpPr>
        <p:spPr>
          <a:xfrm>
            <a:off x="750470" y="4254304"/>
            <a:ext cx="5069841" cy="2362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61191" y="-180495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  <a:cs typeface="Arial" panose="020B0604020202020204" pitchFamily="34" charset="0"/>
              </a:rPr>
              <a:t>Интерфейс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19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sp>
        <p:nvSpPr>
          <p:cNvPr id="14" name="Объект 3">
            <a:extLst>
              <a:ext uri="{FF2B5EF4-FFF2-40B4-BE49-F238E27FC236}">
                <a16:creationId xmlns:a16="http://schemas.microsoft.com/office/drawing/2014/main" id="{2E422EC8-DB63-4DD3-9AD0-DD91BC7D2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4544" y="715149"/>
            <a:ext cx="3908895" cy="16654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Возможности оператора</a:t>
            </a:r>
          </a:p>
          <a:p>
            <a:pPr>
              <a:lnSpc>
                <a:spcPct val="15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4AAE2728-151D-4993-8818-9702F4E9B220}"/>
              </a:ext>
            </a:extLst>
          </p:cNvPr>
          <p:cNvSpPr txBox="1">
            <a:spLocks/>
          </p:cNvSpPr>
          <p:nvPr/>
        </p:nvSpPr>
        <p:spPr>
          <a:xfrm>
            <a:off x="6059488" y="1056321"/>
            <a:ext cx="6604000" cy="77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2200" dirty="0">
                <a:latin typeface="Century Gothic" panose="020B0502020202020204" pitchFamily="34" charset="0"/>
              </a:rPr>
              <a:t>Сценарий: модель обнаружила разливы</a:t>
            </a: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43D63C-83ED-411C-830D-82181B5AE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050" y="1755090"/>
            <a:ext cx="4455442" cy="49823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417B96-3B6C-48B2-B56D-65B6D2CD7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01" y="4343210"/>
            <a:ext cx="4837255" cy="2171928"/>
          </a:xfrm>
          <a:prstGeom prst="rect">
            <a:avLst/>
          </a:prstGeom>
        </p:spPr>
      </p:pic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6B769BF9-47B9-486D-8A17-1F6315C1B234}"/>
              </a:ext>
            </a:extLst>
          </p:cNvPr>
          <p:cNvSpPr/>
          <p:nvPr/>
        </p:nvSpPr>
        <p:spPr>
          <a:xfrm>
            <a:off x="4730696" y="5574349"/>
            <a:ext cx="1950719" cy="22733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6CDE674B-9FD4-45AB-8557-1A22063451A4}"/>
              </a:ext>
            </a:extLst>
          </p:cNvPr>
          <p:cNvSpPr/>
          <p:nvPr/>
        </p:nvSpPr>
        <p:spPr>
          <a:xfrm rot="5400000">
            <a:off x="5916835" y="4361031"/>
            <a:ext cx="227330" cy="3459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0D8C82E-DB10-4529-81A3-C55A74941746}"/>
              </a:ext>
            </a:extLst>
          </p:cNvPr>
          <p:cNvGrpSpPr/>
          <p:nvPr/>
        </p:nvGrpSpPr>
        <p:grpSpPr>
          <a:xfrm>
            <a:off x="4013200" y="2021404"/>
            <a:ext cx="2190294" cy="2567629"/>
            <a:chOff x="4013200" y="2021404"/>
            <a:chExt cx="2190294" cy="2567629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6B256C7-50C2-449E-9CE9-68D274DA3EAA}"/>
                </a:ext>
              </a:extLst>
            </p:cNvPr>
            <p:cNvSpPr/>
            <p:nvPr/>
          </p:nvSpPr>
          <p:spPr>
            <a:xfrm>
              <a:off x="6105529" y="2021404"/>
              <a:ext cx="97965" cy="25676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38A1F7E9-552B-42A9-9549-951BD301CF5B}"/>
                </a:ext>
              </a:extLst>
            </p:cNvPr>
            <p:cNvSpPr/>
            <p:nvPr/>
          </p:nvSpPr>
          <p:spPr>
            <a:xfrm>
              <a:off x="4013200" y="2021840"/>
              <a:ext cx="2082800" cy="1085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11798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latin typeface="Century Gothic" panose="020B0502020202020204" pitchFamily="34" charset="0"/>
                <a:cs typeface="Arial" panose="020B0604020202020204" pitchFamily="34" charset="0"/>
              </a:rPr>
              <a:t>Актуальность</a:t>
            </a:r>
            <a:endParaRPr lang="ru-RU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BCD606D-2201-4052-B84D-9F89A0ED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718" y="1652182"/>
            <a:ext cx="11863130" cy="27877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Снижение человеческого фактора при детекции разливов нефти на аэрофотоснимках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Обеспечение оперативного реагирования на разливы нефти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58B8B50-B78A-4BA9-8E51-F9C20860EFF5}"/>
              </a:ext>
            </a:extLst>
          </p:cNvPr>
          <p:cNvSpPr/>
          <p:nvPr/>
        </p:nvSpPr>
        <p:spPr>
          <a:xfrm>
            <a:off x="416560" y="1706880"/>
            <a:ext cx="421640" cy="41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034D9B-1A2E-482A-B85A-B3EC189C9DB7}"/>
              </a:ext>
            </a:extLst>
          </p:cNvPr>
          <p:cNvSpPr/>
          <p:nvPr/>
        </p:nvSpPr>
        <p:spPr>
          <a:xfrm>
            <a:off x="416560" y="2816832"/>
            <a:ext cx="421640" cy="41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8AB4213-5A6C-4F53-8345-400CB3E622FC}"/>
              </a:ext>
            </a:extLst>
          </p:cNvPr>
          <p:cNvSpPr/>
          <p:nvPr/>
        </p:nvSpPr>
        <p:spPr>
          <a:xfrm>
            <a:off x="568960" y="2969232"/>
            <a:ext cx="421640" cy="4108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668B4C-6B7A-494C-B964-5E569F1B87B9}"/>
              </a:ext>
            </a:extLst>
          </p:cNvPr>
          <p:cNvSpPr/>
          <p:nvPr/>
        </p:nvSpPr>
        <p:spPr>
          <a:xfrm>
            <a:off x="568960" y="1844103"/>
            <a:ext cx="421640" cy="4108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23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497737F-C882-466C-ADCA-E9F0E1FD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8" y="2477216"/>
            <a:ext cx="6416344" cy="390113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FEC68C-0208-482E-AC5F-E8C213087DF2}"/>
              </a:ext>
            </a:extLst>
          </p:cNvPr>
          <p:cNvSpPr/>
          <p:nvPr/>
        </p:nvSpPr>
        <p:spPr>
          <a:xfrm>
            <a:off x="7356764" y="1906905"/>
            <a:ext cx="3997036" cy="4851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  <a:cs typeface="Arial" panose="020B0604020202020204" pitchFamily="34" charset="0"/>
              </a:rPr>
              <a:t>Интерфейс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20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AFEFA33C-EAA8-4C58-91A3-6D2595EA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552" y="1074173"/>
            <a:ext cx="3908895" cy="16654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Возможности оператора</a:t>
            </a:r>
          </a:p>
          <a:p>
            <a:pPr>
              <a:lnSpc>
                <a:spcPct val="15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22B2F3BA-9BB3-4E0B-BE6A-40A4640CEB50}"/>
              </a:ext>
            </a:extLst>
          </p:cNvPr>
          <p:cNvSpPr txBox="1">
            <a:spLocks/>
          </p:cNvSpPr>
          <p:nvPr/>
        </p:nvSpPr>
        <p:spPr>
          <a:xfrm>
            <a:off x="673309" y="1628981"/>
            <a:ext cx="6936486" cy="77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2200" dirty="0">
                <a:latin typeface="Century Gothic" panose="020B0502020202020204" pitchFamily="34" charset="0"/>
              </a:rPr>
              <a:t>Сценарий: модель не обнаружила разливы</a:t>
            </a:r>
          </a:p>
          <a:p>
            <a:pPr>
              <a:lnSpc>
                <a:spcPct val="15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2DD724-909C-47DA-BFAB-532C6CCD7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460" y="2004259"/>
            <a:ext cx="3849481" cy="4645924"/>
          </a:xfrm>
          <a:prstGeom prst="rect">
            <a:avLst/>
          </a:prstGeom>
        </p:spPr>
      </p:pic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8994F3FF-36EE-47A1-9A3B-775E762FDDB9}"/>
              </a:ext>
            </a:extLst>
          </p:cNvPr>
          <p:cNvSpPr/>
          <p:nvPr/>
        </p:nvSpPr>
        <p:spPr>
          <a:xfrm>
            <a:off x="4399280" y="4470400"/>
            <a:ext cx="2878465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86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latin typeface="Century Gothic" panose="020B0502020202020204" pitchFamily="34" charset="0"/>
                <a:cs typeface="Arial" panose="020B0604020202020204" pitchFamily="34" charset="0"/>
              </a:rPr>
              <a:t>Заключение</a:t>
            </a:r>
            <a:endParaRPr lang="ru-RU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8870" y="985001"/>
            <a:ext cx="11863130" cy="262968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200" dirty="0">
                <a:latin typeface="Century Gothic" panose="020B0502020202020204" pitchFamily="34" charset="0"/>
              </a:rPr>
              <a:t>В рамках данной работы была проведена разработка программного обеспечения для автоматизации процесса обнаружения разливов нефти на аэрофотоснимках</a:t>
            </a:r>
          </a:p>
          <a:p>
            <a:pPr marL="0" indent="0">
              <a:buNone/>
            </a:pPr>
            <a:r>
              <a:rPr lang="ru-RU" sz="2200" dirty="0">
                <a:latin typeface="Century Gothic" panose="020B0502020202020204" pitchFamily="34" charset="0"/>
              </a:rPr>
              <a:t>При этом были выполнены следующие задачи: </a:t>
            </a: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21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0EB470-E7D3-480E-9677-9AA32ADD6524}"/>
              </a:ext>
            </a:extLst>
          </p:cNvPr>
          <p:cNvSpPr/>
          <p:nvPr/>
        </p:nvSpPr>
        <p:spPr>
          <a:xfrm>
            <a:off x="640106" y="3200139"/>
            <a:ext cx="10865170" cy="8214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Проведен анализ существующих нейросетевых архитектур, применяемых для детекции объектов на изображениях и выбор подходящей нейронные сети для решения поставленной задачи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919D8E6-4195-4E03-9391-36D9A2B9CB89}"/>
              </a:ext>
            </a:extLst>
          </p:cNvPr>
          <p:cNvSpPr/>
          <p:nvPr/>
        </p:nvSpPr>
        <p:spPr>
          <a:xfrm>
            <a:off x="630870" y="2460325"/>
            <a:ext cx="10865170" cy="629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Проведен анализ существующих методов компьютерного зрения для обнаружения разливов нефти на аэрофотоснимках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435441F-BD6E-4339-87B5-DDB5707B34D5}"/>
              </a:ext>
            </a:extLst>
          </p:cNvPr>
          <p:cNvSpPr/>
          <p:nvPr/>
        </p:nvSpPr>
        <p:spPr>
          <a:xfrm>
            <a:off x="630870" y="4120041"/>
            <a:ext cx="10865170" cy="605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Выполнена предобработка набора данных аэрофотоснимков с разметкой разливов нефти и без нее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1A1523D-93AF-4C55-A21C-38DFE4E71939}"/>
              </a:ext>
            </a:extLst>
          </p:cNvPr>
          <p:cNvSpPr/>
          <p:nvPr/>
        </p:nvSpPr>
        <p:spPr>
          <a:xfrm>
            <a:off x="640106" y="4798715"/>
            <a:ext cx="10865170" cy="605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Выполнено построение модели для обнаружения разливов нефти на аэрофотоснимках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A850B9B-3E46-4FCD-9E0B-11D09BA05BAF}"/>
              </a:ext>
            </a:extLst>
          </p:cNvPr>
          <p:cNvSpPr/>
          <p:nvPr/>
        </p:nvSpPr>
        <p:spPr>
          <a:xfrm>
            <a:off x="630870" y="5502498"/>
            <a:ext cx="10865170" cy="605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Проведен анализ полученных результатов и оценка качества построенной модели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E0ED950-7A26-4CEB-A0ED-62F055BC9346}"/>
              </a:ext>
            </a:extLst>
          </p:cNvPr>
          <p:cNvSpPr/>
          <p:nvPr/>
        </p:nvSpPr>
        <p:spPr>
          <a:xfrm>
            <a:off x="630870" y="6181172"/>
            <a:ext cx="10865170" cy="605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Разработан графический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008545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latin typeface="Century Gothic" panose="020B0502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20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latin typeface="Century Gothic" panose="020B0502020202020204" pitchFamily="34" charset="0"/>
                <a:cs typeface="Arial" panose="020B0604020202020204" pitchFamily="34" charset="0"/>
              </a:rPr>
              <a:t>Цель и задачи</a:t>
            </a:r>
            <a:endParaRPr lang="ru-RU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8870" y="1158570"/>
            <a:ext cx="11863130" cy="262968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Цель работы – разработка программного обеспечения для автоматизации процесса обнаружения разливов нефти на аэрофотоснимках</a:t>
            </a:r>
            <a:endParaRPr lang="en-US" sz="22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Для достижения цели дипломной работы были поставлены следующие задачи:</a:t>
            </a: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2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3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0EB470-E7D3-480E-9677-9AA32ADD6524}"/>
              </a:ext>
            </a:extLst>
          </p:cNvPr>
          <p:cNvSpPr/>
          <p:nvPr/>
        </p:nvSpPr>
        <p:spPr>
          <a:xfrm>
            <a:off x="640106" y="3200141"/>
            <a:ext cx="10865170" cy="605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Анализ существующих нейросетевых архитектур, применяемых для детекции объектов на изображениях и выбор подходящей нейронные сети для решения поставленной задачи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919D8E6-4195-4E03-9391-36D9A2B9CB89}"/>
              </a:ext>
            </a:extLst>
          </p:cNvPr>
          <p:cNvSpPr/>
          <p:nvPr/>
        </p:nvSpPr>
        <p:spPr>
          <a:xfrm>
            <a:off x="630870" y="2460325"/>
            <a:ext cx="10865170" cy="629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Анализ существующих методов компьютерного зрения для обнаружения разливов нефти на аэрофотоснимках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435441F-BD6E-4339-87B5-DDB5707B34D5}"/>
              </a:ext>
            </a:extLst>
          </p:cNvPr>
          <p:cNvSpPr/>
          <p:nvPr/>
        </p:nvSpPr>
        <p:spPr>
          <a:xfrm>
            <a:off x="630870" y="3934788"/>
            <a:ext cx="10865170" cy="605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Предобработка набора данных аэрофотоснимков с разметкой разливов нефти и без нее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1A1523D-93AF-4C55-A21C-38DFE4E71939}"/>
              </a:ext>
            </a:extLst>
          </p:cNvPr>
          <p:cNvSpPr/>
          <p:nvPr/>
        </p:nvSpPr>
        <p:spPr>
          <a:xfrm>
            <a:off x="640106" y="4669435"/>
            <a:ext cx="10865170" cy="605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Построение модели для обнаружения разливов нефти на аэрофотоснимках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A850B9B-3E46-4FCD-9E0B-11D09BA05BAF}"/>
              </a:ext>
            </a:extLst>
          </p:cNvPr>
          <p:cNvSpPr/>
          <p:nvPr/>
        </p:nvSpPr>
        <p:spPr>
          <a:xfrm>
            <a:off x="630870" y="5404082"/>
            <a:ext cx="10865170" cy="605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Анализ полученных результатов и оценка качества построенной модели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E0ED950-7A26-4CEB-A0ED-62F055BC9346}"/>
              </a:ext>
            </a:extLst>
          </p:cNvPr>
          <p:cNvSpPr/>
          <p:nvPr/>
        </p:nvSpPr>
        <p:spPr>
          <a:xfrm>
            <a:off x="640106" y="6138729"/>
            <a:ext cx="10865170" cy="605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Разработка графического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141454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8"/>
            <a:ext cx="10515600" cy="1033530"/>
          </a:xfrm>
        </p:spPr>
        <p:txBody>
          <a:bodyPr/>
          <a:lstStyle/>
          <a:p>
            <a:pPr algn="ctr"/>
            <a:r>
              <a:rPr lang="ru-RU" sz="4000" b="1" dirty="0">
                <a:latin typeface="Century Gothic" panose="020B0502020202020204" pitchFamily="34" charset="0"/>
                <a:cs typeface="Arial" panose="020B0604020202020204" pitchFamily="34" charset="0"/>
              </a:rPr>
              <a:t>Анализ нейросетевых архитектур</a:t>
            </a:r>
            <a:endParaRPr lang="ru-RU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2458B4E-D28B-4193-BFDF-688F591B754A}"/>
              </a:ext>
            </a:extLst>
          </p:cNvPr>
          <p:cNvSpPr txBox="1">
            <a:spLocks/>
          </p:cNvSpPr>
          <p:nvPr/>
        </p:nvSpPr>
        <p:spPr>
          <a:xfrm>
            <a:off x="1092861" y="784002"/>
            <a:ext cx="10006277" cy="1033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200" dirty="0">
                <a:latin typeface="Century Gothic" panose="020B0502020202020204" pitchFamily="34" charset="0"/>
              </a:rPr>
              <a:t>Сравнение архитектур методом непосредственной оценки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6DC6559A-016A-40B0-A9C7-D8840C3DDF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208439"/>
                  </p:ext>
                </p:extLst>
              </p:nvPr>
            </p:nvGraphicFramePr>
            <p:xfrm>
              <a:off x="1084171" y="2024783"/>
              <a:ext cx="9945875" cy="47384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57619">
                      <a:extLst>
                        <a:ext uri="{9D8B030D-6E8A-4147-A177-3AD203B41FA5}">
                          <a16:colId xmlns:a16="http://schemas.microsoft.com/office/drawing/2014/main" val="4263658680"/>
                        </a:ext>
                      </a:extLst>
                    </a:gridCol>
                    <a:gridCol w="1448291">
                      <a:extLst>
                        <a:ext uri="{9D8B030D-6E8A-4147-A177-3AD203B41FA5}">
                          <a16:colId xmlns:a16="http://schemas.microsoft.com/office/drawing/2014/main" val="3481129182"/>
                        </a:ext>
                      </a:extLst>
                    </a:gridCol>
                    <a:gridCol w="467360">
                      <a:extLst>
                        <a:ext uri="{9D8B030D-6E8A-4147-A177-3AD203B41FA5}">
                          <a16:colId xmlns:a16="http://schemas.microsoft.com/office/drawing/2014/main" val="129582115"/>
                        </a:ext>
                      </a:extLst>
                    </a:gridCol>
                    <a:gridCol w="1534160">
                      <a:extLst>
                        <a:ext uri="{9D8B030D-6E8A-4147-A177-3AD203B41FA5}">
                          <a16:colId xmlns:a16="http://schemas.microsoft.com/office/drawing/2014/main" val="375403195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566017016"/>
                        </a:ext>
                      </a:extLst>
                    </a:gridCol>
                    <a:gridCol w="1452880">
                      <a:extLst>
                        <a:ext uri="{9D8B030D-6E8A-4147-A177-3AD203B41FA5}">
                          <a16:colId xmlns:a16="http://schemas.microsoft.com/office/drawing/2014/main" val="3663736257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4207138519"/>
                        </a:ext>
                      </a:extLst>
                    </a:gridCol>
                    <a:gridCol w="1432560">
                      <a:extLst>
                        <a:ext uri="{9D8B030D-6E8A-4147-A177-3AD203B41FA5}">
                          <a16:colId xmlns:a16="http://schemas.microsoft.com/office/drawing/2014/main" val="853750998"/>
                        </a:ext>
                      </a:extLst>
                    </a:gridCol>
                    <a:gridCol w="487680">
                      <a:extLst>
                        <a:ext uri="{9D8B030D-6E8A-4147-A177-3AD203B41FA5}">
                          <a16:colId xmlns:a16="http://schemas.microsoft.com/office/drawing/2014/main" val="608859578"/>
                        </a:ext>
                      </a:extLst>
                    </a:gridCol>
                    <a:gridCol w="589965">
                      <a:extLst>
                        <a:ext uri="{9D8B030D-6E8A-4147-A177-3AD203B41FA5}">
                          <a16:colId xmlns:a16="http://schemas.microsoft.com/office/drawing/2014/main" val="2753890059"/>
                        </a:ext>
                      </a:extLst>
                    </a:gridCol>
                  </a:tblGrid>
                  <a:tr h="172035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Критерий оценки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R-CNN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YOLO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SSD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RetinalNet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ru-RU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51227278"/>
                      </a:ext>
                    </a:extLst>
                  </a:tr>
                  <a:tr h="368792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Оценка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N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Оценка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Оценка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N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Оценка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071391"/>
                      </a:ext>
                    </a:extLst>
                  </a:tr>
                  <a:tr h="4120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Архитектура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Двухступенчатая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Одноступенчатая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Одноступенчатая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Двухступенчатая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2704509"/>
                      </a:ext>
                    </a:extLst>
                  </a:tr>
                  <a:tr h="3472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Скорость обнаружения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Ниже среднего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Очень высокая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Высокая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Высокая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69150786"/>
                      </a:ext>
                    </a:extLst>
                  </a:tr>
                  <a:tr h="3819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Точность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Высокая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Средняя до высокой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Средняя до высокой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Высокая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8756121"/>
                      </a:ext>
                    </a:extLst>
                  </a:tr>
                  <a:tr h="47456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Обработка объектов разных масштабов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Эффективно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Менее эффективно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Эффективно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Эффективно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0,8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85382850"/>
                      </a:ext>
                    </a:extLst>
                  </a:tr>
                  <a:tr h="5208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Устойчивость к дисбалансу классов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Более устойчива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Менее устойчива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Менее устойчива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Более устойчива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0,5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16177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Оптимизация вычислений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Требовательно к вычислениям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Эффективное использование GPU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Эффективное использование GPU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Эффективное использование GPU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4076206"/>
                      </a:ext>
                    </a:extLst>
                  </a:tr>
                  <a:tr h="363596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Сложность реализации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Высокая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Низкая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Средняя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Средняя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3605414"/>
                      </a:ext>
                    </a:extLst>
                  </a:tr>
                  <a:tr h="386745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0,612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0,951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0,946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0,804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0107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6DC6559A-016A-40B0-A9C7-D8840C3DDF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208439"/>
                  </p:ext>
                </p:extLst>
              </p:nvPr>
            </p:nvGraphicFramePr>
            <p:xfrm>
              <a:off x="1084171" y="2024783"/>
              <a:ext cx="9945875" cy="47384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57619">
                      <a:extLst>
                        <a:ext uri="{9D8B030D-6E8A-4147-A177-3AD203B41FA5}">
                          <a16:colId xmlns:a16="http://schemas.microsoft.com/office/drawing/2014/main" val="4263658680"/>
                        </a:ext>
                      </a:extLst>
                    </a:gridCol>
                    <a:gridCol w="1448291">
                      <a:extLst>
                        <a:ext uri="{9D8B030D-6E8A-4147-A177-3AD203B41FA5}">
                          <a16:colId xmlns:a16="http://schemas.microsoft.com/office/drawing/2014/main" val="3481129182"/>
                        </a:ext>
                      </a:extLst>
                    </a:gridCol>
                    <a:gridCol w="467360">
                      <a:extLst>
                        <a:ext uri="{9D8B030D-6E8A-4147-A177-3AD203B41FA5}">
                          <a16:colId xmlns:a16="http://schemas.microsoft.com/office/drawing/2014/main" val="129582115"/>
                        </a:ext>
                      </a:extLst>
                    </a:gridCol>
                    <a:gridCol w="1534160">
                      <a:extLst>
                        <a:ext uri="{9D8B030D-6E8A-4147-A177-3AD203B41FA5}">
                          <a16:colId xmlns:a16="http://schemas.microsoft.com/office/drawing/2014/main" val="375403195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566017016"/>
                        </a:ext>
                      </a:extLst>
                    </a:gridCol>
                    <a:gridCol w="1452880">
                      <a:extLst>
                        <a:ext uri="{9D8B030D-6E8A-4147-A177-3AD203B41FA5}">
                          <a16:colId xmlns:a16="http://schemas.microsoft.com/office/drawing/2014/main" val="3663736257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4207138519"/>
                        </a:ext>
                      </a:extLst>
                    </a:gridCol>
                    <a:gridCol w="1432560">
                      <a:extLst>
                        <a:ext uri="{9D8B030D-6E8A-4147-A177-3AD203B41FA5}">
                          <a16:colId xmlns:a16="http://schemas.microsoft.com/office/drawing/2014/main" val="853750998"/>
                        </a:ext>
                      </a:extLst>
                    </a:gridCol>
                    <a:gridCol w="487680">
                      <a:extLst>
                        <a:ext uri="{9D8B030D-6E8A-4147-A177-3AD203B41FA5}">
                          <a16:colId xmlns:a16="http://schemas.microsoft.com/office/drawing/2014/main" val="608859578"/>
                        </a:ext>
                      </a:extLst>
                    </a:gridCol>
                    <a:gridCol w="589965">
                      <a:extLst>
                        <a:ext uri="{9D8B030D-6E8A-4147-A177-3AD203B41FA5}">
                          <a16:colId xmlns:a16="http://schemas.microsoft.com/office/drawing/2014/main" val="2753890059"/>
                        </a:ext>
                      </a:extLst>
                    </a:gridCol>
                  </a:tblGrid>
                  <a:tr h="217043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Критерий оценки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R-CNN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YOLO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SSD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RetinalNet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4536" t="-8333" r="-2062" b="-7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227278"/>
                      </a:ext>
                    </a:extLst>
                  </a:tr>
                  <a:tr h="368792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Оценка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N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Оценка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Оценка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N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Оценка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071391"/>
                      </a:ext>
                    </a:extLst>
                  </a:tr>
                  <a:tr h="4120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Архитектура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Двухступенчатая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Одноступенчатая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Одноступенчатая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Двухступенчатая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2704509"/>
                      </a:ext>
                    </a:extLst>
                  </a:tr>
                  <a:tr h="4453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Скорость обнаружения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Ниже среднего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Очень высокая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Высокая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Высокая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69150786"/>
                      </a:ext>
                    </a:extLst>
                  </a:tr>
                  <a:tr h="4453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Точность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Высокая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Средняя до высокой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Средняя до высокой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Высокая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8756121"/>
                      </a:ext>
                    </a:extLst>
                  </a:tr>
                  <a:tr h="6736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Обработка объектов разных масштабов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Эффективно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Менее эффективно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Эффективно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Эффективно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0,8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85382850"/>
                      </a:ext>
                    </a:extLst>
                  </a:tr>
                  <a:tr h="67360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Устойчивость к дисбалансу классов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Более устойчива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Менее устойчива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Менее устойчива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Более устойчива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ru-RU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0,5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396" marR="55396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1617732"/>
                      </a:ext>
                    </a:extLst>
                  </a:tr>
                  <a:tr h="669544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Оптимизация вычислений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Требовательно к вычислениям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Эффективное использование GPU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Эффективное использование GPU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Эффективное использование GPU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4076206"/>
                      </a:ext>
                    </a:extLst>
                  </a:tr>
                  <a:tr h="44646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Сложность реализации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Высокая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Низкая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Средняя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Средняя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3605414"/>
                      </a:ext>
                    </a:extLst>
                  </a:tr>
                  <a:tr h="386745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0,612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0,951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0,946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0,804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0107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BAF3F37-5265-4E87-BF13-D012C1DAD529}"/>
                  </a:ext>
                </a:extLst>
              </p:cNvPr>
              <p:cNvSpPr/>
              <p:nvPr/>
            </p:nvSpPr>
            <p:spPr>
              <a:xfrm>
                <a:off x="5304389" y="1117601"/>
                <a:ext cx="2180340" cy="86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BAF3F37-5265-4E87-BF13-D012C1DAD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389" y="1117601"/>
                <a:ext cx="2180340" cy="8695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84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>
                <a:latin typeface="Century Gothic" panose="020B0502020202020204" pitchFamily="34" charset="0"/>
                <a:cs typeface="Arial" panose="020B0604020202020204" pitchFamily="34" charset="0"/>
              </a:rPr>
              <a:t>Yolov8</a:t>
            </a:r>
            <a:endParaRPr lang="ru-RU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5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A9D5AA80-DD6B-45F2-86D6-93A6D8B1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525" y="990780"/>
            <a:ext cx="11834950" cy="89026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1800" dirty="0">
                <a:latin typeface="Century Gothic" panose="020B0502020202020204" pitchFamily="34" charset="0"/>
              </a:rPr>
              <a:t>YOLO (</a:t>
            </a:r>
            <a:r>
              <a:rPr lang="ru-RU" sz="1800" dirty="0" err="1">
                <a:latin typeface="Century Gothic" panose="020B0502020202020204" pitchFamily="34" charset="0"/>
              </a:rPr>
              <a:t>You</a:t>
            </a:r>
            <a:r>
              <a:rPr lang="ru-RU" sz="1800" dirty="0">
                <a:latin typeface="Century Gothic" panose="020B0502020202020204" pitchFamily="34" charset="0"/>
              </a:rPr>
              <a:t> </a:t>
            </a:r>
            <a:r>
              <a:rPr lang="ru-RU" sz="1800" dirty="0" err="1">
                <a:latin typeface="Century Gothic" panose="020B0502020202020204" pitchFamily="34" charset="0"/>
              </a:rPr>
              <a:t>Only</a:t>
            </a:r>
            <a:r>
              <a:rPr lang="ru-RU" sz="1800" dirty="0">
                <a:latin typeface="Century Gothic" panose="020B0502020202020204" pitchFamily="34" charset="0"/>
              </a:rPr>
              <a:t> </a:t>
            </a:r>
            <a:r>
              <a:rPr lang="ru-RU" sz="1800" dirty="0" err="1">
                <a:latin typeface="Century Gothic" panose="020B0502020202020204" pitchFamily="34" charset="0"/>
              </a:rPr>
              <a:t>Look</a:t>
            </a:r>
            <a:r>
              <a:rPr lang="ru-RU" sz="1800" dirty="0">
                <a:latin typeface="Century Gothic" panose="020B0502020202020204" pitchFamily="34" charset="0"/>
              </a:rPr>
              <a:t> </a:t>
            </a:r>
            <a:r>
              <a:rPr lang="ru-RU" sz="1800" dirty="0" err="1">
                <a:latin typeface="Century Gothic" panose="020B0502020202020204" pitchFamily="34" charset="0"/>
              </a:rPr>
              <a:t>Once</a:t>
            </a:r>
            <a:r>
              <a:rPr lang="ru-RU" sz="1800" dirty="0">
                <a:latin typeface="Century Gothic" panose="020B0502020202020204" pitchFamily="34" charset="0"/>
              </a:rPr>
              <a:t>) — это </a:t>
            </a:r>
            <a:r>
              <a:rPr lang="ru-RU" sz="1800" dirty="0" err="1">
                <a:latin typeface="Century Gothic" panose="020B0502020202020204" pitchFamily="34" charset="0"/>
              </a:rPr>
              <a:t>нейросетевая</a:t>
            </a:r>
            <a:r>
              <a:rPr lang="ru-RU" sz="1800" dirty="0">
                <a:latin typeface="Century Gothic" panose="020B0502020202020204" pitchFamily="34" charset="0"/>
              </a:rPr>
              <a:t> архитектура, которая используется для обнаружения объектов на изображениях и видео</a:t>
            </a:r>
          </a:p>
        </p:txBody>
      </p:sp>
      <p:sp>
        <p:nvSpPr>
          <p:cNvPr id="4" name="AutoShape 2" descr="YOLOv8_structure_v1.6">
            <a:extLst>
              <a:ext uri="{FF2B5EF4-FFF2-40B4-BE49-F238E27FC236}">
                <a16:creationId xmlns:a16="http://schemas.microsoft.com/office/drawing/2014/main" id="{3BA2A4B0-15F8-4167-B0BA-30E8AC0341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09B69-4773-473B-8209-2175442E2BD8}"/>
              </a:ext>
            </a:extLst>
          </p:cNvPr>
          <p:cNvSpPr/>
          <p:nvPr/>
        </p:nvSpPr>
        <p:spPr>
          <a:xfrm>
            <a:off x="7122160" y="4275515"/>
            <a:ext cx="5069840" cy="2410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ru-RU" sz="2200" dirty="0">
                <a:latin typeface="Century Gothic" panose="020B0502020202020204" pitchFamily="34" charset="0"/>
              </a:rPr>
              <a:t>	</a:t>
            </a:r>
            <a:r>
              <a:rPr lang="ru-RU" sz="1600" dirty="0">
                <a:latin typeface="Century Gothic" panose="020B0502020202020204" pitchFamily="34" charset="0"/>
              </a:rPr>
              <a:t>D (глубина): Этот параметр указывает на коэффициент сжатия изображения 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ru-RU" sz="1600" dirty="0">
                <a:latin typeface="Century Gothic" panose="020B0502020202020204" pitchFamily="34" charset="0"/>
              </a:rPr>
              <a:t>	W (Ширина): Этот параметр указывает на количество каналов в </a:t>
            </a:r>
            <a:r>
              <a:rPr lang="ru-RU" sz="1600" dirty="0" err="1">
                <a:latin typeface="Century Gothic" panose="020B0502020202020204" pitchFamily="34" charset="0"/>
              </a:rPr>
              <a:t>сверточных</a:t>
            </a:r>
            <a:r>
              <a:rPr lang="ru-RU" sz="1600" dirty="0">
                <a:latin typeface="Century Gothic" panose="020B0502020202020204" pitchFamily="34" charset="0"/>
              </a:rPr>
              <a:t> слоях сети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ru-RU" sz="1600" dirty="0">
                <a:latin typeface="Century Gothic" panose="020B0502020202020204" pitchFamily="34" charset="0"/>
              </a:rPr>
              <a:t>	</a:t>
            </a:r>
            <a:r>
              <a:rPr lang="ru-RU" sz="1600" dirty="0" err="1">
                <a:latin typeface="Century Gothic" panose="020B0502020202020204" pitchFamily="34" charset="0"/>
              </a:rPr>
              <a:t>Mc</a:t>
            </a:r>
            <a:r>
              <a:rPr lang="ru-RU" sz="1600" dirty="0">
                <a:latin typeface="Century Gothic" panose="020B0502020202020204" pitchFamily="34" charset="0"/>
              </a:rPr>
              <a:t> (количество каналов) – этот параметр указывает на количество каналов в выходных данных </a:t>
            </a:r>
            <a:r>
              <a:rPr lang="ru-RU" sz="1600" dirty="0" err="1">
                <a:latin typeface="Century Gothic" panose="020B0502020202020204" pitchFamily="34" charset="0"/>
              </a:rPr>
              <a:t>сверточного</a:t>
            </a:r>
            <a:r>
              <a:rPr lang="ru-RU" sz="1600" dirty="0">
                <a:latin typeface="Century Gothic" panose="020B0502020202020204" pitchFamily="34" charset="0"/>
              </a:rPr>
              <a:t> слоя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D4B3E42-5CB4-432D-B541-6D931F41F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91319"/>
              </p:ext>
            </p:extLst>
          </p:nvPr>
        </p:nvGraphicFramePr>
        <p:xfrm>
          <a:off x="197251" y="4549485"/>
          <a:ext cx="6662165" cy="21138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5363">
                  <a:extLst>
                    <a:ext uri="{9D8B030D-6E8A-4147-A177-3AD203B41FA5}">
                      <a16:colId xmlns:a16="http://schemas.microsoft.com/office/drawing/2014/main" val="3051757307"/>
                    </a:ext>
                  </a:extLst>
                </a:gridCol>
                <a:gridCol w="1665363">
                  <a:extLst>
                    <a:ext uri="{9D8B030D-6E8A-4147-A177-3AD203B41FA5}">
                      <a16:colId xmlns:a16="http://schemas.microsoft.com/office/drawing/2014/main" val="660209234"/>
                    </a:ext>
                  </a:extLst>
                </a:gridCol>
                <a:gridCol w="1665363">
                  <a:extLst>
                    <a:ext uri="{9D8B030D-6E8A-4147-A177-3AD203B41FA5}">
                      <a16:colId xmlns:a16="http://schemas.microsoft.com/office/drawing/2014/main" val="662117756"/>
                    </a:ext>
                  </a:extLst>
                </a:gridCol>
                <a:gridCol w="1666076">
                  <a:extLst>
                    <a:ext uri="{9D8B030D-6E8A-4147-A177-3AD203B41FA5}">
                      <a16:colId xmlns:a16="http://schemas.microsoft.com/office/drawing/2014/main" val="1725716937"/>
                    </a:ext>
                  </a:extLst>
                </a:gridCol>
              </a:tblGrid>
              <a:tr h="7256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Версия модели 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Глубина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Depth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Multiplier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W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Ширина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Width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Multiplier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Mc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of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Channels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934847"/>
                  </a:ext>
                </a:extLst>
              </a:tr>
              <a:tr h="2776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0,33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0,25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1024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10356"/>
                  </a:ext>
                </a:extLst>
              </a:tr>
              <a:tr h="2776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0,33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0,50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1024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81838"/>
                  </a:ext>
                </a:extLst>
              </a:tr>
              <a:tr h="2776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0,67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0,75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768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819385"/>
                  </a:ext>
                </a:extLst>
              </a:tr>
              <a:tr h="2776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1,00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1,00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512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352018"/>
                  </a:ext>
                </a:extLst>
              </a:tr>
              <a:tr h="2776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XL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1,00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1,25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512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911227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3DCE63-7119-4F93-B6B2-6B56A422E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687" y="1631360"/>
            <a:ext cx="6869825" cy="25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6394" y="74383"/>
            <a:ext cx="10515600" cy="1033530"/>
          </a:xfrm>
        </p:spPr>
        <p:txBody>
          <a:bodyPr/>
          <a:lstStyle/>
          <a:p>
            <a:pPr algn="ctr"/>
            <a:r>
              <a:rPr lang="ru-RU" sz="4000" b="1" dirty="0">
                <a:latin typeface="Century Gothic" panose="020B0502020202020204" pitchFamily="34" charset="0"/>
                <a:cs typeface="Arial" panose="020B0604020202020204" pitchFamily="34" charset="0"/>
              </a:rPr>
              <a:t>Примеры данных</a:t>
            </a:r>
            <a:endParaRPr lang="ru-RU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860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6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4C2940-F4FE-4B08-9A27-8B1A401BEC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9185" y="1917449"/>
            <a:ext cx="3009304" cy="29365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6A9F25-5CC5-4BC3-A9ED-FC3BE3168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498" y="1896100"/>
            <a:ext cx="3133010" cy="2936551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7A31CDE4-C8B8-4D54-904C-91450BE5E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77" y="1060456"/>
            <a:ext cx="3831823" cy="5722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Файл с аннотациями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82458B4E-D28B-4193-BFDF-688F591B754A}"/>
              </a:ext>
            </a:extLst>
          </p:cNvPr>
          <p:cNvSpPr txBox="1">
            <a:spLocks/>
          </p:cNvSpPr>
          <p:nvPr/>
        </p:nvSpPr>
        <p:spPr>
          <a:xfrm>
            <a:off x="8191775" y="1022008"/>
            <a:ext cx="3967393" cy="1033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200" dirty="0">
                <a:latin typeface="Century Gothic" panose="020B0502020202020204" pitchFamily="34" charset="0"/>
              </a:rPr>
              <a:t>Изображение с аугментацией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DF87EB85-B727-49DB-A915-734D50AD1C55}"/>
              </a:ext>
            </a:extLst>
          </p:cNvPr>
          <p:cNvSpPr txBox="1">
            <a:spLocks/>
          </p:cNvSpPr>
          <p:nvPr/>
        </p:nvSpPr>
        <p:spPr>
          <a:xfrm>
            <a:off x="4395787" y="1053711"/>
            <a:ext cx="3967393" cy="1033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200" dirty="0">
                <a:latin typeface="Century Gothic" panose="020B0502020202020204" pitchFamily="34" charset="0"/>
              </a:rPr>
              <a:t>Изображение без аугментации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365A42-13E3-4D5F-A452-5717B799C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10" y="1531372"/>
            <a:ext cx="3875712" cy="325113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9D09AC-2F79-4807-9B10-A82D8491A0DF}"/>
              </a:ext>
            </a:extLst>
          </p:cNvPr>
          <p:cNvSpPr/>
          <p:nvPr/>
        </p:nvSpPr>
        <p:spPr>
          <a:xfrm>
            <a:off x="553437" y="4088161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Координаты ограничивающих </a:t>
            </a:r>
          </a:p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рамок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820B30D-1D4D-45CD-9E34-C92273144332}"/>
              </a:ext>
            </a:extLst>
          </p:cNvPr>
          <p:cNvSpPr/>
          <p:nvPr/>
        </p:nvSpPr>
        <p:spPr>
          <a:xfrm>
            <a:off x="-22562" y="4698637"/>
            <a:ext cx="4012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Номера классов, соответствующие ограничивающим рамкам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D10E7A6-697C-48FD-BF5A-84DCE84AF1EE}"/>
              </a:ext>
            </a:extLst>
          </p:cNvPr>
          <p:cNvSpPr/>
          <p:nvPr/>
        </p:nvSpPr>
        <p:spPr>
          <a:xfrm>
            <a:off x="10024" y="5855442"/>
            <a:ext cx="5323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err="1">
                <a:latin typeface="Century Gothic" panose="020B0502020202020204" pitchFamily="34" charset="0"/>
              </a:rPr>
              <a:t>cxcywh</a:t>
            </a:r>
            <a:r>
              <a:rPr lang="ru-RU" sz="1600" dirty="0">
                <a:latin typeface="Century Gothic" panose="020B0502020202020204" pitchFamily="34" charset="0"/>
              </a:rPr>
              <a:t> (</a:t>
            </a:r>
            <a:r>
              <a:rPr lang="ru-RU" sz="1600" dirty="0" err="1">
                <a:latin typeface="Century Gothic" panose="020B0502020202020204" pitchFamily="34" charset="0"/>
              </a:rPr>
              <a:t>cx</a:t>
            </a:r>
            <a:r>
              <a:rPr lang="ru-RU" sz="1600" dirty="0">
                <a:latin typeface="Century Gothic" panose="020B0502020202020204" pitchFamily="34" charset="0"/>
              </a:rPr>
              <a:t>, </a:t>
            </a:r>
            <a:r>
              <a:rPr lang="ru-RU" sz="1600" dirty="0" err="1">
                <a:latin typeface="Century Gothic" panose="020B0502020202020204" pitchFamily="34" charset="0"/>
              </a:rPr>
              <a:t>cy</a:t>
            </a:r>
            <a:r>
              <a:rPr lang="ru-RU" sz="1600" dirty="0">
                <a:latin typeface="Century Gothic" panose="020B0502020202020204" pitchFamily="34" charset="0"/>
              </a:rPr>
              <a:t>, w, h), где (</a:t>
            </a:r>
            <a:r>
              <a:rPr lang="ru-RU" sz="1600" dirty="0" err="1">
                <a:latin typeface="Century Gothic" panose="020B0502020202020204" pitchFamily="34" charset="0"/>
              </a:rPr>
              <a:t>cx</a:t>
            </a:r>
            <a:r>
              <a:rPr lang="ru-RU" sz="1600" dirty="0">
                <a:latin typeface="Century Gothic" panose="020B0502020202020204" pitchFamily="34" charset="0"/>
              </a:rPr>
              <a:t>, </a:t>
            </a:r>
            <a:r>
              <a:rPr lang="ru-RU" sz="1600" dirty="0" err="1">
                <a:latin typeface="Century Gothic" panose="020B0502020202020204" pitchFamily="34" charset="0"/>
              </a:rPr>
              <a:t>cy</a:t>
            </a:r>
            <a:r>
              <a:rPr lang="ru-RU" sz="1600" dirty="0">
                <a:latin typeface="Century Gothic" panose="020B0502020202020204" pitchFamily="34" charset="0"/>
              </a:rPr>
              <a:t>) – </a:t>
            </a:r>
          </a:p>
          <a:p>
            <a:pPr algn="ctr"/>
            <a:r>
              <a:rPr lang="ru-RU" sz="1600" dirty="0">
                <a:latin typeface="Century Gothic" panose="020B0502020202020204" pitchFamily="34" charset="0"/>
              </a:rPr>
              <a:t>координаты центра ограничивающей рамки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B726181-10E5-43AE-8E0A-5FFA6A0976CD}"/>
              </a:ext>
            </a:extLst>
          </p:cNvPr>
          <p:cNvSpPr/>
          <p:nvPr/>
        </p:nvSpPr>
        <p:spPr>
          <a:xfrm>
            <a:off x="5647505" y="585544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600" b="1" dirty="0" err="1">
                <a:latin typeface="Century Gothic" panose="020B0502020202020204" pitchFamily="34" charset="0"/>
              </a:rPr>
              <a:t>xywh</a:t>
            </a:r>
            <a:r>
              <a:rPr lang="ru-RU" sz="1600" dirty="0">
                <a:latin typeface="Century Gothic" panose="020B0502020202020204" pitchFamily="34" charset="0"/>
              </a:rPr>
              <a:t> (x, y, w, h), где (x, y) – координаты верхнего левого угла рамки. (w, h) – определяют ширину и высоту рамки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3E621E1-5AE9-49CF-B02B-81EF0A9E00EE}"/>
              </a:ext>
            </a:extLst>
          </p:cNvPr>
          <p:cNvCxnSpPr/>
          <p:nvPr/>
        </p:nvCxnSpPr>
        <p:spPr>
          <a:xfrm>
            <a:off x="197251" y="5784322"/>
            <a:ext cx="11694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B4848FB4-7B99-4687-88C3-35C2CA6EF835}"/>
              </a:ext>
            </a:extLst>
          </p:cNvPr>
          <p:cNvSpPr/>
          <p:nvPr/>
        </p:nvSpPr>
        <p:spPr>
          <a:xfrm>
            <a:off x="4862521" y="5931491"/>
            <a:ext cx="784984" cy="216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7986B14F-CBA2-4F27-9279-A38522A2F1E5}"/>
              </a:ext>
            </a:extLst>
          </p:cNvPr>
          <p:cNvSpPr txBox="1">
            <a:spLocks/>
          </p:cNvSpPr>
          <p:nvPr/>
        </p:nvSpPr>
        <p:spPr>
          <a:xfrm>
            <a:off x="1223886" y="5367478"/>
            <a:ext cx="9641673" cy="1033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200" dirty="0">
                <a:latin typeface="Century Gothic" panose="020B0502020202020204" pitchFamily="34" charset="0"/>
              </a:rPr>
              <a:t>Преобразование формата координат ограничивающих рамок</a:t>
            </a:r>
          </a:p>
        </p:txBody>
      </p:sp>
    </p:spTree>
    <p:extLst>
      <p:ext uri="{BB962C8B-B14F-4D97-AF65-F5344CB8AC3E}">
        <p14:creationId xmlns:p14="http://schemas.microsoft.com/office/powerpoint/2010/main" val="256775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114107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4000" b="1" dirty="0">
                <a:latin typeface="Century Gothic" panose="020B0502020202020204" pitchFamily="34" charset="0"/>
              </a:rPr>
              <a:t>Подбор </a:t>
            </a:r>
            <a:r>
              <a:rPr lang="ru-RU" b="1" dirty="0">
                <a:latin typeface="Century Gothic" panose="020B0502020202020204" pitchFamily="34" charset="0"/>
              </a:rPr>
              <a:t>гиперпараметров</a:t>
            </a:r>
            <a:endParaRPr lang="ru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3167" y="6345247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7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7DFC9F5-8ABA-4EAB-B08E-49DD554C1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702332"/>
              </p:ext>
            </p:extLst>
          </p:nvPr>
        </p:nvGraphicFramePr>
        <p:xfrm>
          <a:off x="197251" y="2283788"/>
          <a:ext cx="7051909" cy="41280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2573">
                  <a:extLst>
                    <a:ext uri="{9D8B030D-6E8A-4147-A177-3AD203B41FA5}">
                      <a16:colId xmlns:a16="http://schemas.microsoft.com/office/drawing/2014/main" val="347310276"/>
                    </a:ext>
                  </a:extLst>
                </a:gridCol>
                <a:gridCol w="938214">
                  <a:extLst>
                    <a:ext uri="{9D8B030D-6E8A-4147-A177-3AD203B41FA5}">
                      <a16:colId xmlns:a16="http://schemas.microsoft.com/office/drawing/2014/main" val="669207845"/>
                    </a:ext>
                  </a:extLst>
                </a:gridCol>
                <a:gridCol w="799813">
                  <a:extLst>
                    <a:ext uri="{9D8B030D-6E8A-4147-A177-3AD203B41FA5}">
                      <a16:colId xmlns:a16="http://schemas.microsoft.com/office/drawing/2014/main" val="2439229407"/>
                    </a:ext>
                  </a:extLst>
                </a:gridCol>
                <a:gridCol w="1000142">
                  <a:extLst>
                    <a:ext uri="{9D8B030D-6E8A-4147-A177-3AD203B41FA5}">
                      <a16:colId xmlns:a16="http://schemas.microsoft.com/office/drawing/2014/main" val="2624068445"/>
                    </a:ext>
                  </a:extLst>
                </a:gridCol>
                <a:gridCol w="925664">
                  <a:extLst>
                    <a:ext uri="{9D8B030D-6E8A-4147-A177-3AD203B41FA5}">
                      <a16:colId xmlns:a16="http://schemas.microsoft.com/office/drawing/2014/main" val="2780660371"/>
                    </a:ext>
                  </a:extLst>
                </a:gridCol>
                <a:gridCol w="933520">
                  <a:extLst>
                    <a:ext uri="{9D8B030D-6E8A-4147-A177-3AD203B41FA5}">
                      <a16:colId xmlns:a16="http://schemas.microsoft.com/office/drawing/2014/main" val="74205403"/>
                    </a:ext>
                  </a:extLst>
                </a:gridCol>
                <a:gridCol w="821983">
                  <a:extLst>
                    <a:ext uri="{9D8B030D-6E8A-4147-A177-3AD203B41FA5}">
                      <a16:colId xmlns:a16="http://schemas.microsoft.com/office/drawing/2014/main" val="3050917857"/>
                    </a:ext>
                  </a:extLst>
                </a:gridCol>
              </a:tblGrid>
              <a:tr h="136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Гиперпараметры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Наборы гиперпараметров</a:t>
                      </a: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801590"/>
                  </a:ext>
                </a:extLst>
              </a:tr>
              <a:tr h="3519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923641"/>
                  </a:ext>
                </a:extLst>
              </a:tr>
              <a:tr h="20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fpn_depth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363446"/>
                  </a:ext>
                </a:extLst>
              </a:tr>
              <a:tr h="4390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learning_rate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0.0005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0.002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60714"/>
                  </a:ext>
                </a:extLst>
              </a:tr>
              <a:tr h="4178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global_clipnorm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67075"/>
                  </a:ext>
                </a:extLst>
              </a:tr>
              <a:tr h="20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epsilon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722791"/>
                  </a:ext>
                </a:extLst>
              </a:tr>
              <a:tr h="4178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weight_decay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0.0005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8217"/>
                  </a:ext>
                </a:extLst>
              </a:tr>
              <a:tr h="880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box_loss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smooth_l1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giou_loss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smooth_l1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smooth_l1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smooth_l1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0" dirty="0" err="1">
                          <a:solidFill>
                            <a:schemeClr val="tx1"/>
                          </a:solidFill>
                          <a:effectLst/>
                        </a:rPr>
                        <a:t>giou_loss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61065"/>
                  </a:ext>
                </a:extLst>
              </a:tr>
              <a:tr h="4178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steps_per_execution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997931"/>
                  </a:ext>
                </a:extLst>
              </a:tr>
              <a:tr h="20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epochs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40899"/>
                  </a:ext>
                </a:extLst>
              </a:tr>
              <a:tr h="20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atch</a:t>
                      </a: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ize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64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128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0" dirty="0">
                          <a:solidFill>
                            <a:schemeClr val="tx1"/>
                          </a:solidFill>
                          <a:effectLst/>
                        </a:rPr>
                        <a:t>64</a:t>
                      </a:r>
                      <a:endParaRPr lang="ru-RU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775105"/>
                  </a:ext>
                </a:extLst>
              </a:tr>
            </a:tbl>
          </a:graphicData>
        </a:graphic>
      </p:graphicFrame>
      <p:sp>
        <p:nvSpPr>
          <p:cNvPr id="9" name="Объект 2">
            <a:extLst>
              <a:ext uri="{FF2B5EF4-FFF2-40B4-BE49-F238E27FC236}">
                <a16:creationId xmlns:a16="http://schemas.microsoft.com/office/drawing/2014/main" id="{89D8F07A-8B58-4698-A3BA-D435CFF3C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88" y="1288116"/>
            <a:ext cx="11863130" cy="89026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entury Gothic" panose="020B0502020202020204" pitchFamily="34" charset="0"/>
              </a:rPr>
              <a:t>Графики зависимостей ошибки, оцененной на тестовых данных "</a:t>
            </a:r>
            <a:r>
              <a:rPr lang="en-US" sz="2200" dirty="0">
                <a:latin typeface="Century Gothic" panose="020B0502020202020204" pitchFamily="34" charset="0"/>
              </a:rPr>
              <a:t>loss</a:t>
            </a:r>
            <a:r>
              <a:rPr lang="ru-RU" sz="2200" dirty="0">
                <a:latin typeface="Century Gothic" panose="020B0502020202020204" pitchFamily="34" charset="0"/>
              </a:rPr>
              <a:t>" и ошибки, оцененной на валидационных данных "</a:t>
            </a:r>
            <a:r>
              <a:rPr lang="en-US" sz="2200" dirty="0" err="1">
                <a:latin typeface="Century Gothic" panose="020B0502020202020204" pitchFamily="34" charset="0"/>
              </a:rPr>
              <a:t>val</a:t>
            </a:r>
            <a:r>
              <a:rPr lang="ru-RU" sz="2200" dirty="0">
                <a:latin typeface="Century Gothic" panose="020B0502020202020204" pitchFamily="34" charset="0"/>
              </a:rPr>
              <a:t>_</a:t>
            </a:r>
            <a:r>
              <a:rPr lang="en-US" sz="2200" dirty="0">
                <a:latin typeface="Century Gothic" panose="020B0502020202020204" pitchFamily="34" charset="0"/>
              </a:rPr>
              <a:t>loss</a:t>
            </a:r>
            <a:r>
              <a:rPr lang="ru-RU" sz="2200" dirty="0">
                <a:latin typeface="Century Gothic" panose="020B0502020202020204" pitchFamily="34" charset="0"/>
              </a:rPr>
              <a:t>" от эпохи обучения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>
              <a:latin typeface="Century Gothic" panose="020B0502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037667-7D11-46D0-8305-C47A09A45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461" y="2499388"/>
            <a:ext cx="4443548" cy="34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2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114107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4000" b="1" dirty="0">
                <a:latin typeface="Century Gothic" panose="020B0502020202020204" pitchFamily="34" charset="0"/>
              </a:rPr>
              <a:t>Подбор </a:t>
            </a:r>
            <a:r>
              <a:rPr lang="ru-RU" b="1" dirty="0">
                <a:latin typeface="Century Gothic" panose="020B0502020202020204" pitchFamily="34" charset="0"/>
              </a:rPr>
              <a:t>гиперпараметров</a:t>
            </a:r>
            <a:endParaRPr lang="ru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3167" y="6345247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8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9DF9D5-0AE9-407E-B39D-3A05A9DF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619" y="2118360"/>
            <a:ext cx="4849129" cy="3694574"/>
          </a:xfrm>
          <a:prstGeom prst="rect">
            <a:avLst/>
          </a:prstGeom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E3D478A-30D7-4933-85CC-71FF04AC4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756700"/>
              </p:ext>
            </p:extLst>
          </p:nvPr>
        </p:nvGraphicFramePr>
        <p:xfrm>
          <a:off x="197251" y="1684836"/>
          <a:ext cx="6843629" cy="41280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3929">
                  <a:extLst>
                    <a:ext uri="{9D8B030D-6E8A-4147-A177-3AD203B41FA5}">
                      <a16:colId xmlns:a16="http://schemas.microsoft.com/office/drawing/2014/main" val="347310276"/>
                    </a:ext>
                  </a:extLst>
                </a:gridCol>
                <a:gridCol w="932518">
                  <a:extLst>
                    <a:ext uri="{9D8B030D-6E8A-4147-A177-3AD203B41FA5}">
                      <a16:colId xmlns:a16="http://schemas.microsoft.com/office/drawing/2014/main" val="669207845"/>
                    </a:ext>
                  </a:extLst>
                </a:gridCol>
                <a:gridCol w="788265">
                  <a:extLst>
                    <a:ext uri="{9D8B030D-6E8A-4147-A177-3AD203B41FA5}">
                      <a16:colId xmlns:a16="http://schemas.microsoft.com/office/drawing/2014/main" val="2439229407"/>
                    </a:ext>
                  </a:extLst>
                </a:gridCol>
                <a:gridCol w="890301">
                  <a:extLst>
                    <a:ext uri="{9D8B030D-6E8A-4147-A177-3AD203B41FA5}">
                      <a16:colId xmlns:a16="http://schemas.microsoft.com/office/drawing/2014/main" val="2624068445"/>
                    </a:ext>
                  </a:extLst>
                </a:gridCol>
                <a:gridCol w="890301">
                  <a:extLst>
                    <a:ext uri="{9D8B030D-6E8A-4147-A177-3AD203B41FA5}">
                      <a16:colId xmlns:a16="http://schemas.microsoft.com/office/drawing/2014/main" val="2780660371"/>
                    </a:ext>
                  </a:extLst>
                </a:gridCol>
                <a:gridCol w="871071">
                  <a:extLst>
                    <a:ext uri="{9D8B030D-6E8A-4147-A177-3AD203B41FA5}">
                      <a16:colId xmlns:a16="http://schemas.microsoft.com/office/drawing/2014/main" val="74205403"/>
                    </a:ext>
                  </a:extLst>
                </a:gridCol>
                <a:gridCol w="847244">
                  <a:extLst>
                    <a:ext uri="{9D8B030D-6E8A-4147-A177-3AD203B41FA5}">
                      <a16:colId xmlns:a16="http://schemas.microsoft.com/office/drawing/2014/main" val="3050917857"/>
                    </a:ext>
                  </a:extLst>
                </a:gridCol>
              </a:tblGrid>
              <a:tr h="436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Гиперпараметры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Наборы гиперпараметров</a:t>
                      </a: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801590"/>
                  </a:ext>
                </a:extLst>
              </a:tr>
              <a:tr h="3519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923641"/>
                  </a:ext>
                </a:extLst>
              </a:tr>
              <a:tr h="20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fpn_depth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363446"/>
                  </a:ext>
                </a:extLst>
              </a:tr>
              <a:tr h="4390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learning_rate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0.0005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0.002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60714"/>
                  </a:ext>
                </a:extLst>
              </a:tr>
              <a:tr h="4178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global_clipnorm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67075"/>
                  </a:ext>
                </a:extLst>
              </a:tr>
              <a:tr h="20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epsilon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</a:rPr>
                        <a:t>1e-7</a:t>
                      </a: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722791"/>
                  </a:ext>
                </a:extLst>
              </a:tr>
              <a:tr h="4178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weight_decay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0.0005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8217"/>
                  </a:ext>
                </a:extLst>
              </a:tr>
              <a:tr h="880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box_loss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smooth_l1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giou_loss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smooth_l1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smooth_l1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smooth_l1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 err="1">
                          <a:solidFill>
                            <a:schemeClr val="tx1"/>
                          </a:solidFill>
                          <a:effectLst/>
                        </a:rPr>
                        <a:t>giou_loss</a:t>
                      </a:r>
                      <a:endParaRPr lang="ru-RU" sz="13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61065"/>
                  </a:ext>
                </a:extLst>
              </a:tr>
              <a:tr h="4178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steps_per_execution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997931"/>
                  </a:ext>
                </a:extLst>
              </a:tr>
              <a:tr h="20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epochs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40899"/>
                  </a:ext>
                </a:extLst>
              </a:tr>
              <a:tr h="20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atch</a:t>
                      </a:r>
                      <a:r>
                        <a:rPr lang="ru-RU" sz="13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lang="ru-RU" sz="1300" dirty="0" err="1">
                          <a:solidFill>
                            <a:schemeClr val="tx1"/>
                          </a:solidFill>
                          <a:effectLst/>
                        </a:rPr>
                        <a:t>ize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64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128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ru-RU" sz="13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</a:rPr>
                        <a:t>64</a:t>
                      </a:r>
                      <a:endParaRPr lang="ru-RU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44" marR="64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775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04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36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  <a:cs typeface="Arial" panose="020B0604020202020204" pitchFamily="34" charset="0"/>
              </a:rPr>
              <a:t>Метрики качества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68761" y="6358082"/>
            <a:ext cx="80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9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46" y="312698"/>
            <a:ext cx="804903" cy="804903"/>
          </a:xfrm>
          <a:prstGeom prst="rect">
            <a:avLst/>
          </a:prstGeom>
        </p:spPr>
      </p:pic>
      <p:pic>
        <p:nvPicPr>
          <p:cNvPr id="7" name="Picture 2" descr="https://psv4.userapi.com/c856336/u86826512/docs/d14/d379cfb8593c/ASU.png?extra=nYjlrEQr1-M99jmPv8-fCyfMcwb1KEiVqyI2PmgO5EJESSL1uKCon6e0hBwVlma1MEj35hNEb-oyvLooR9UK6fjO4zjMLNRzpiozgZGQM9hZvSAewVVb6xlidlfSHyj_-uEhbybRADp8z-VvZbuzr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" y="277768"/>
            <a:ext cx="1338287" cy="6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DEF52F1F-6F67-443F-A84A-3CE0722B4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66968" y="1988316"/>
                <a:ext cx="7325032" cy="193297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smtClean="0">
                          <a:latin typeface="Cambria Math" panose="02040503050406030204" pitchFamily="18" charset="0"/>
                        </a:rPr>
                        <m:t>Пересечение</m:t>
                      </m:r>
                      <m:r>
                        <a:rPr lang="ru-RU" sz="2200" b="0" i="0" smtClean="0">
                          <a:latin typeface="Cambria Math" panose="02040503050406030204" pitchFamily="18" charset="0"/>
                        </a:rPr>
                        <m:t> по объединению= 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IoU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200">
                                  <a:latin typeface="Cambria Math" panose="02040503050406030204" pitchFamily="18" charset="0"/>
                                </a:rPr>
                                <m:t>перерсечения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200">
                                  <a:latin typeface="Cambria Math" panose="02040503050406030204" pitchFamily="18" charset="0"/>
                                </a:rPr>
                                <m:t>объединения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200" dirty="0">
                  <a:latin typeface="Century Gothic" panose="020B0502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2200" dirty="0">
                  <a:latin typeface="Century Gothic" panose="020B0502020202020204" pitchFamily="34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DEF52F1F-6F67-443F-A84A-3CE0722B4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6968" y="1988316"/>
                <a:ext cx="7325032" cy="193297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99A07A-11E8-4A9C-9BF4-63371DAEB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72" y="2028996"/>
            <a:ext cx="4822120" cy="373889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122E5EB-93A9-4EB2-B939-FBC68641AE0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50231" y="3398202"/>
            <a:ext cx="6018530" cy="21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951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6686</TotalTime>
  <Words>1028</Words>
  <Application>Microsoft Office PowerPoint</Application>
  <PresentationFormat>Широкоэкранный</PresentationFormat>
  <Paragraphs>409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Century Gothic</vt:lpstr>
      <vt:lpstr>Times New Roman</vt:lpstr>
      <vt:lpstr>Тема Office</vt:lpstr>
      <vt:lpstr>Применение методов машинного обучения для обнаружения разливов нефти на аэрофотоснимках</vt:lpstr>
      <vt:lpstr>Актуальность</vt:lpstr>
      <vt:lpstr>Цель и задачи</vt:lpstr>
      <vt:lpstr>Анализ нейросетевых архитектур</vt:lpstr>
      <vt:lpstr>Yolov8</vt:lpstr>
      <vt:lpstr>Примеры данных</vt:lpstr>
      <vt:lpstr>Подбор гиперпараметров</vt:lpstr>
      <vt:lpstr>Подбор гиперпараметров</vt:lpstr>
      <vt:lpstr>Метрики качества</vt:lpstr>
      <vt:lpstr>Метрики качества</vt:lpstr>
      <vt:lpstr>Метрики качества</vt:lpstr>
      <vt:lpstr>Сравнение версий модели</vt:lpstr>
      <vt:lpstr>PySide</vt:lpstr>
      <vt:lpstr>Разработка графического интерфейса</vt:lpstr>
      <vt:lpstr>Авторизация</vt:lpstr>
      <vt:lpstr>Интерфейс </vt:lpstr>
      <vt:lpstr>Интерфейс </vt:lpstr>
      <vt:lpstr>Интерфейс </vt:lpstr>
      <vt:lpstr>Интерфейс</vt:lpstr>
      <vt:lpstr>Интерфейс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методов машинного обучения для обнаружения разливов нефти на аэрофотоснимках.</dc:title>
  <dc:creator>Анна Зайцева</dc:creator>
  <cp:lastModifiedBy>Анна Зайцева</cp:lastModifiedBy>
  <cp:revision>60</cp:revision>
  <dcterms:created xsi:type="dcterms:W3CDTF">2024-05-26T08:17:58Z</dcterms:created>
  <dcterms:modified xsi:type="dcterms:W3CDTF">2024-06-27T18:21:13Z</dcterms:modified>
</cp:coreProperties>
</file>